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9" r:id="rId2"/>
    <p:sldId id="256" r:id="rId3"/>
    <p:sldId id="286" r:id="rId4"/>
    <p:sldId id="288" r:id="rId5"/>
    <p:sldId id="258" r:id="rId6"/>
    <p:sldId id="297" r:id="rId7"/>
    <p:sldId id="290" r:id="rId8"/>
    <p:sldId id="29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67" r:id="rId20"/>
    <p:sldId id="292" r:id="rId21"/>
    <p:sldId id="293" r:id="rId22"/>
    <p:sldId id="294" r:id="rId23"/>
    <p:sldId id="295" r:id="rId24"/>
    <p:sldId id="296" r:id="rId25"/>
    <p:sldId id="270" r:id="rId26"/>
    <p:sldId id="257" r:id="rId27"/>
  </p:sldIdLst>
  <p:sldSz cx="12192000" cy="6858000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4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84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D72C3-94F4-498C-B22F-9F3C318E26BA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176772"/>
            <a:ext cx="2982119" cy="48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3" y="9176772"/>
            <a:ext cx="2982119" cy="48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0FAD-0333-40B1-B7A1-8FF8C22533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149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CF57-E078-488C-82C0-044343A502CE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8F30F-E122-4E19-AA53-E21C448B7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23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35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23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113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327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465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690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699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115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18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0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66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235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190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25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919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344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83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89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3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01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44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67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50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F30F-E122-4E19-AA53-E21C448B7DE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03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3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77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8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84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58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64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5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3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63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6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6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9BB5-7444-485A-B5F4-663B4E9A9E04}" type="datetimeFigureOut">
              <a:rPr lang="pt-BR" smtClean="0"/>
              <a:t>10/03/2018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7F79C-45C7-4F44-B9F5-C973263FE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0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hatsapp.com/?l=pt_br" TargetMode="External"/><Relationship Id="rId5" Type="http://schemas.openxmlformats.org/officeDocument/2006/relationships/hyperlink" Target="mailto:jaimebergamim@gmail.com" TargetMode="External"/><Relationship Id="rId4" Type="http://schemas.openxmlformats.org/officeDocument/2006/relationships/hyperlink" Target="http://minist-jaimebergamim.webnode.com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5" y="81833"/>
            <a:ext cx="9559638" cy="35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843106"/>
            <a:ext cx="10515600" cy="1325563"/>
          </a:xfrm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835914" y="387418"/>
            <a:ext cx="4242955" cy="1673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DADIVA PRIVILEGUO E RESPNSABILIADE NA NOVA ALIANÇA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18" y="3604352"/>
            <a:ext cx="7932855" cy="26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4962" y="467590"/>
            <a:ext cx="10542003" cy="781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i="1" dirty="0">
                <a:solidFill>
                  <a:srgbClr val="FF0000"/>
                </a:solidFill>
              </a:rPr>
              <a:t>2. </a:t>
            </a:r>
            <a:r>
              <a:rPr lang="pt-BR" sz="3200" b="1" i="1" dirty="0" smtClean="0">
                <a:solidFill>
                  <a:srgbClr val="FF0000"/>
                </a:solidFill>
              </a:rPr>
              <a:t> </a:t>
            </a:r>
            <a:r>
              <a:rPr lang="pt-BR" sz="3200" b="1" i="1" dirty="0">
                <a:solidFill>
                  <a:srgbClr val="FF0000"/>
                </a:solidFill>
              </a:rPr>
              <a:t>Um único </a:t>
            </a:r>
            <a:r>
              <a:rPr lang="pt-BR" sz="3200" b="1" i="1" dirty="0" smtClean="0">
                <a:solidFill>
                  <a:srgbClr val="FF0000"/>
                </a:solidFill>
              </a:rPr>
              <a:t>ofertante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pt-BR" sz="3200" b="1" i="1" dirty="0" smtClean="0">
                <a:solidFill>
                  <a:srgbClr val="FF0000"/>
                </a:solidFill>
              </a:rPr>
              <a:t>05</a:t>
            </a:r>
            <a:endParaRPr lang="pt-BR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63458" y="1132609"/>
            <a:ext cx="10515600" cy="519545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 oferta foi única e o ofertante também</a:t>
            </a:r>
          </a:p>
          <a:p>
            <a:pPr marL="0" indent="0">
              <a:buNone/>
            </a:pPr>
            <a:r>
              <a:rPr lang="pt-BR" dirty="0"/>
              <a:t>Mas este, havendo oferecido para sempre um único sacrifício pelos pecados, está assentado à destra de Deus, </a:t>
            </a:r>
            <a:r>
              <a:rPr lang="pt-BR" dirty="0" err="1"/>
              <a:t>Hb</a:t>
            </a:r>
            <a:r>
              <a:rPr lang="pt-BR" dirty="0"/>
              <a:t> 10:12</a:t>
            </a:r>
          </a:p>
          <a:p>
            <a:pPr marL="0" indent="0">
              <a:buNone/>
            </a:pPr>
            <a:r>
              <a:rPr lang="pt-BR" dirty="0"/>
              <a:t>Esse versículo mostra a dupla de Cristo:</a:t>
            </a:r>
          </a:p>
          <a:p>
            <a:pPr marL="0" indent="0">
              <a:buNone/>
            </a:pPr>
            <a:r>
              <a:rPr lang="pt-BR" dirty="0"/>
              <a:t>1º Ele foi a única oferta, sendo ele mesmo a oferta</a:t>
            </a:r>
          </a:p>
          <a:p>
            <a:pPr marL="0" indent="0">
              <a:buNone/>
            </a:pPr>
            <a:r>
              <a:rPr lang="pt-BR" dirty="0"/>
              <a:t>  - Foi a oferta em favor dos homens</a:t>
            </a:r>
          </a:p>
          <a:p>
            <a:pPr marL="0" indent="0">
              <a:buNone/>
            </a:pPr>
            <a:r>
              <a:rPr lang="pt-BR" dirty="0"/>
              <a:t>          - Ele o Intercessor autor da única oferta que intercede junto a Deus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28961" y="98258"/>
            <a:ext cx="7259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I.  A dadiva da nova Aliança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8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375" y="1179011"/>
            <a:ext cx="10796154" cy="5264347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600" dirty="0"/>
              <a:t>2º Ele é o ofertante que se tornou Rei</a:t>
            </a:r>
          </a:p>
          <a:p>
            <a:pPr marL="0" indent="0">
              <a:buNone/>
            </a:pPr>
            <a:r>
              <a:rPr lang="pt-BR" sz="3600" dirty="0"/>
              <a:t>	- Por que </a:t>
            </a:r>
            <a:r>
              <a:rPr lang="pt-BR" sz="3600" dirty="0" smtClean="0"/>
              <a:t>seu </a:t>
            </a:r>
            <a:r>
              <a:rPr lang="pt-BR" sz="3600" dirty="0" err="1" smtClean="0"/>
              <a:t>sacedocio</a:t>
            </a:r>
            <a:r>
              <a:rPr lang="pt-BR" sz="3600" dirty="0" smtClean="0"/>
              <a:t> </a:t>
            </a:r>
            <a:r>
              <a:rPr lang="pt-BR" sz="3600" dirty="0"/>
              <a:t>ó não dependeu de uma linha </a:t>
            </a:r>
            <a:endParaRPr lang="pt-BR" sz="3600" dirty="0" smtClean="0"/>
          </a:p>
          <a:p>
            <a:pPr marL="0" indent="0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      humana</a:t>
            </a:r>
            <a:r>
              <a:rPr lang="pt-BR" sz="3600" dirty="0"/>
              <a:t>, mas de  </a:t>
            </a:r>
            <a:r>
              <a:rPr lang="pt-BR" sz="3600" dirty="0" err="1" smtClean="0"/>
              <a:t>Melquesedeque</a:t>
            </a:r>
            <a:endParaRPr lang="pt-BR" sz="3600" dirty="0"/>
          </a:p>
          <a:p>
            <a:pPr marL="0" indent="0">
              <a:buNone/>
            </a:pPr>
            <a:r>
              <a:rPr lang="pt-BR" sz="3600" dirty="0"/>
              <a:t>	- Rei porque descente da linha de </a:t>
            </a:r>
            <a:r>
              <a:rPr lang="pt-BR" sz="3600" dirty="0" err="1"/>
              <a:t>Melquesedeque</a:t>
            </a:r>
            <a:r>
              <a:rPr lang="pt-BR" sz="3600" dirty="0"/>
              <a:t>, rei Salem</a:t>
            </a:r>
          </a:p>
          <a:p>
            <a:pPr>
              <a:buFontTx/>
              <a:buChar char="-"/>
            </a:pPr>
            <a:r>
              <a:rPr lang="pt-BR" sz="3600" dirty="0" err="1" smtClean="0"/>
              <a:t>Melquidesde</a:t>
            </a:r>
            <a:r>
              <a:rPr lang="pt-BR" sz="3600" dirty="0" smtClean="0"/>
              <a:t> </a:t>
            </a:r>
            <a:r>
              <a:rPr lang="pt-BR" sz="3600" dirty="0"/>
              <a:t>foi o primeiro rei da primeira cidade capital de </a:t>
            </a:r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/>
              <a:t>            Israel </a:t>
            </a:r>
            <a:r>
              <a:rPr lang="pt-BR" sz="3600" dirty="0"/>
              <a:t>“Salem”</a:t>
            </a:r>
          </a:p>
          <a:p>
            <a:pPr marL="0" indent="0">
              <a:buNone/>
            </a:pPr>
            <a:r>
              <a:rPr lang="pt-BR" sz="3600" dirty="0"/>
              <a:t>  Cristo foi feito sacerdote e rei da nova Jerusalém </a:t>
            </a:r>
          </a:p>
          <a:p>
            <a:pPr marL="0" indent="0">
              <a:buNone/>
            </a:pPr>
            <a:r>
              <a:rPr lang="pt-BR" sz="3600" dirty="0"/>
              <a:t>- </a:t>
            </a:r>
            <a:r>
              <a:rPr lang="pt-BR" sz="3600" dirty="0" err="1"/>
              <a:t>Melquisedeque</a:t>
            </a:r>
            <a:r>
              <a:rPr lang="pt-BR" sz="3600" dirty="0"/>
              <a:t> viveu antes do sacerdócio levítico</a:t>
            </a:r>
          </a:p>
          <a:p>
            <a:pPr marL="0" indent="0">
              <a:buNone/>
            </a:pPr>
            <a:r>
              <a:rPr lang="pt-BR" sz="3600" dirty="0"/>
              <a:t>  Cristo é o cordeiro de Deus que foi morto antes da fundação do </a:t>
            </a:r>
            <a:endParaRPr lang="pt-BR" sz="3600" dirty="0" smtClean="0"/>
          </a:p>
          <a:p>
            <a:pPr marL="0" indent="0">
              <a:buNone/>
            </a:pPr>
            <a:r>
              <a:rPr lang="pt-BR" sz="3600" dirty="0"/>
              <a:t> </a:t>
            </a:r>
            <a:r>
              <a:rPr lang="pt-BR" sz="3600" dirty="0" smtClean="0"/>
              <a:t>  mundo</a:t>
            </a:r>
            <a:endParaRPr lang="pt-BR" sz="3600" dirty="0"/>
          </a:p>
          <a:p>
            <a:pPr marL="0" indent="0">
              <a:buNone/>
            </a:pPr>
            <a:r>
              <a:rPr lang="pt-BR" sz="3600" dirty="0"/>
              <a:t>Agora, Cristo intercede como sumo sacerdote e governa também como rei sobre a sua igreja.- </a:t>
            </a:r>
          </a:p>
          <a:p>
            <a:pPr marL="0" indent="0">
              <a:buNone/>
            </a:pPr>
            <a:endParaRPr lang="pt-BR" sz="3600" dirty="0"/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80916" y="149423"/>
            <a:ext cx="285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I.  A dadiva da nova Aliança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80916" y="677374"/>
            <a:ext cx="232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2.  Um único ofertante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0439148" y="334089"/>
            <a:ext cx="608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smtClean="0">
                <a:solidFill>
                  <a:srgbClr val="FF0000"/>
                </a:solidFill>
              </a:rPr>
              <a:t>06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9" name="AutoShape 2" descr="Resultado de imagem para figura do papel do sumo sacerd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5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676400" y="457200"/>
            <a:ext cx="10515600" cy="42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9600" b="1" i="1" dirty="0" smtClean="0">
                <a:solidFill>
                  <a:srgbClr val="FF0000"/>
                </a:solidFill>
              </a:rPr>
              <a:t>3</a:t>
            </a:r>
            <a:r>
              <a:rPr lang="pt-BR" sz="9600" b="1" i="1" dirty="0">
                <a:solidFill>
                  <a:srgbClr val="FF0000"/>
                </a:solidFill>
              </a:rPr>
              <a:t>. Uma única </a:t>
            </a:r>
            <a:r>
              <a:rPr lang="pt-BR" sz="9600" b="1" i="1" dirty="0" smtClean="0">
                <a:solidFill>
                  <a:srgbClr val="FF0000"/>
                </a:solidFill>
              </a:rPr>
              <a:t>vez</a:t>
            </a:r>
            <a:r>
              <a:rPr lang="pt-BR" sz="9600" dirty="0">
                <a:solidFill>
                  <a:srgbClr val="FF0000"/>
                </a:solidFill>
              </a:rPr>
              <a:t> </a:t>
            </a:r>
            <a:r>
              <a:rPr lang="pt-BR" sz="9600" dirty="0" smtClean="0">
                <a:solidFill>
                  <a:srgbClr val="FF0000"/>
                </a:solidFill>
              </a:rPr>
              <a:t>                                                                                  </a:t>
            </a:r>
            <a:r>
              <a:rPr lang="pt-BR" sz="9600" b="1" i="1" dirty="0" smtClean="0"/>
              <a:t>07</a:t>
            </a:r>
            <a:endParaRPr lang="pt-BR" sz="96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39843" y="961831"/>
            <a:ext cx="11113957" cy="5262563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sacrifício antigo era continuo, o sacrifício de Cristo foi único e sem repetição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De caráter único perfeito e sem aperfeiçoamento. Somente o sangue de Cristo satisfez a justiça de Deus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sacrifício de animais não podia remover o pecado do homem, mas Cristo não só remove como também no esquecimento de Deus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28962" y="98258"/>
            <a:ext cx="285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I.  A dadiva da nova Aliança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3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991" y="1143000"/>
            <a:ext cx="11430000" cy="52162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“ Esta </a:t>
            </a:r>
            <a:r>
              <a:rPr lang="pt-BR" dirty="0"/>
              <a:t>é a aliança que farei com eles Depois daqueles dias, diz o Senhor: Porei as minhas leis em seus corações, E as escreverei em seus entendimentos; acrescenta: E jamais me lembrarei de seus pecados e de suas iniquidades. Ora, onde há remissão destes, não há mais oblação pelo </a:t>
            </a:r>
            <a:r>
              <a:rPr lang="pt-BR" dirty="0" smtClean="0"/>
              <a:t>pecado”. </a:t>
            </a:r>
            <a:r>
              <a:rPr lang="pt-BR" dirty="0" err="1"/>
              <a:t>Hb</a:t>
            </a:r>
            <a:r>
              <a:rPr lang="pt-BR" dirty="0"/>
              <a:t>. 10:16-18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"</a:t>
            </a:r>
            <a:r>
              <a:rPr lang="pt-BR" dirty="0"/>
              <a:t>Tornará a apiedar-se de nós; sujeitará as nossas iniquidades, e tu lançarás todos os seus pecados nas profundezas do mar." </a:t>
            </a:r>
            <a:r>
              <a:rPr lang="pt-BR" dirty="0" err="1"/>
              <a:t>Mq</a:t>
            </a:r>
            <a:r>
              <a:rPr lang="pt-BR" dirty="0"/>
              <a:t> </a:t>
            </a:r>
            <a:r>
              <a:rPr lang="pt-BR" dirty="0" smtClean="0"/>
              <a:t>7:19.</a:t>
            </a:r>
          </a:p>
          <a:p>
            <a:pPr marL="0" indent="0">
              <a:buNone/>
            </a:pPr>
            <a:r>
              <a:rPr lang="pt-BR" dirty="0" smtClean="0"/>
              <a:t>“Sempre </a:t>
            </a:r>
            <a:r>
              <a:rPr lang="pt-BR" dirty="0"/>
              <a:t>sou eu quem deve apagar tuas faltas, e não mais me lembrar de teus </a:t>
            </a:r>
            <a:r>
              <a:rPr lang="pt-BR" dirty="0" smtClean="0"/>
              <a:t>pecados”. </a:t>
            </a:r>
            <a:r>
              <a:rPr lang="pt-BR" dirty="0"/>
              <a:t>Isaias 43,25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“Com </a:t>
            </a:r>
            <a:r>
              <a:rPr lang="pt-BR" dirty="0"/>
              <a:t>uma única oferta, não haverá mais comemoração do pecado. Nesses sacrifícios, porém, cada ano se faz comemoração dos </a:t>
            </a:r>
            <a:r>
              <a:rPr lang="pt-BR" dirty="0" smtClean="0"/>
              <a:t>pecados”. </a:t>
            </a:r>
            <a:r>
              <a:rPr lang="pt-BR" dirty="0"/>
              <a:t>Hb.10:3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676400" y="457200"/>
            <a:ext cx="10515600" cy="42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9600" b="1" i="1" dirty="0" smtClean="0">
                <a:solidFill>
                  <a:srgbClr val="FF0000"/>
                </a:solidFill>
              </a:rPr>
              <a:t>3</a:t>
            </a:r>
            <a:r>
              <a:rPr lang="pt-BR" sz="9600" b="1" i="1" dirty="0">
                <a:solidFill>
                  <a:srgbClr val="FF0000"/>
                </a:solidFill>
              </a:rPr>
              <a:t>. Uma única </a:t>
            </a:r>
            <a:r>
              <a:rPr lang="pt-BR" sz="9600" b="1" i="1" dirty="0" smtClean="0">
                <a:solidFill>
                  <a:srgbClr val="FF0000"/>
                </a:solidFill>
              </a:rPr>
              <a:t>vez</a:t>
            </a:r>
            <a:r>
              <a:rPr lang="pt-BR" sz="9600" dirty="0">
                <a:solidFill>
                  <a:srgbClr val="FF0000"/>
                </a:solidFill>
              </a:rPr>
              <a:t> </a:t>
            </a:r>
            <a:r>
              <a:rPr lang="pt-BR" sz="9600" dirty="0" smtClean="0">
                <a:solidFill>
                  <a:srgbClr val="FF0000"/>
                </a:solidFill>
              </a:rPr>
              <a:t>                                                                                                     </a:t>
            </a:r>
            <a:r>
              <a:rPr lang="pt-BR" sz="9600" b="1" i="1" dirty="0" smtClean="0"/>
              <a:t>08</a:t>
            </a:r>
            <a:endParaRPr lang="pt-BR" sz="9600" dirty="0"/>
          </a:p>
        </p:txBody>
      </p:sp>
      <p:sp>
        <p:nvSpPr>
          <p:cNvPr id="8" name="Retângulo 7"/>
          <p:cNvSpPr/>
          <p:nvPr/>
        </p:nvSpPr>
        <p:spPr>
          <a:xfrm>
            <a:off x="1728962" y="98258"/>
            <a:ext cx="285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I.  A dadiva da nova Aliança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1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8480" y="1946893"/>
            <a:ext cx="10515600" cy="6698343"/>
          </a:xfrm>
        </p:spPr>
        <p:txBody>
          <a:bodyPr>
            <a:normAutofit/>
          </a:bodyPr>
          <a:lstStyle/>
          <a:p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Uma outra palavra para </a:t>
            </a:r>
            <a:r>
              <a:rPr lang="pt-BR" i="1" dirty="0"/>
              <a:t>regeneração</a:t>
            </a:r>
            <a:r>
              <a:rPr lang="pt-BR" dirty="0"/>
              <a:t> é </a:t>
            </a:r>
            <a:r>
              <a:rPr lang="pt-BR" i="1" dirty="0"/>
              <a:t>"renascimento"</a:t>
            </a:r>
            <a:r>
              <a:rPr lang="pt-BR" dirty="0"/>
              <a:t>, relacionada à outra frase bíblica “nascido de novo”. O nosso renascimento se difere do nosso primeiro nascimento, quando fomos concebidos fisicamente e herdamos a nossa natureza pecaminosa. O novo nascimento é um nascimento espiritual, santo e celestial que resulta em nós sendo vivificados espiritualmente. O homem em seu estado natural está "morto em seus delitos e pecados" até ser "vivificado" (regenerado) por Cristo. Isso acontece quando ele coloca a sua fé em Cristo (</a:t>
            </a:r>
            <a:r>
              <a:rPr lang="pt-BR" dirty="0" err="1"/>
              <a:t>Ef</a:t>
            </a:r>
            <a:r>
              <a:rPr lang="pt-BR" dirty="0"/>
              <a:t>. 2:1).  É uma mudança radicar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96739" y="1442"/>
            <a:ext cx="96501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FF"/>
                </a:solidFill>
              </a:rPr>
              <a:t>II. Os privilégios da nova </a:t>
            </a:r>
            <a:r>
              <a:rPr lang="pt-BR" sz="4000" b="1" dirty="0" smtClean="0">
                <a:solidFill>
                  <a:srgbClr val="0000FF"/>
                </a:solidFill>
              </a:rPr>
              <a:t>aliança                  09 </a:t>
            </a:r>
            <a:endParaRPr lang="pt-BR" sz="4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6740" y="729734"/>
            <a:ext cx="3124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FF0000"/>
                </a:solidFill>
              </a:rPr>
              <a:t>1. Regeneração: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1671" y="6495312"/>
            <a:ext cx="3455701" cy="28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 É SUPERIOR ARÃO E À ORDEM LEVÍTICA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Resultado de imagem para figura da humanização de cri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5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90" y="1056711"/>
            <a:ext cx="10276609" cy="54864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antiga aliança não havia regeneração de pecado; o pecado era apenas coberto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 regeneração não é mudança externa, mas interna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>
                <a:solidFill>
                  <a:srgbClr val="C00000"/>
                </a:solidFill>
              </a:rPr>
              <a:t>{...}Porei as minhas leis em seus corações, E as escreverei em seus entendimentos; acrescenta: </a:t>
            </a:r>
            <a:r>
              <a:rPr lang="pt-BR" i="1" dirty="0" err="1">
                <a:solidFill>
                  <a:srgbClr val="C00000"/>
                </a:solidFill>
              </a:rPr>
              <a:t>Hb</a:t>
            </a:r>
            <a:r>
              <a:rPr lang="pt-BR" i="1" dirty="0">
                <a:solidFill>
                  <a:srgbClr val="C00000"/>
                </a:solidFill>
              </a:rPr>
              <a:t> 10:16</a:t>
            </a:r>
          </a:p>
          <a:p>
            <a:pPr marL="0" indent="0">
              <a:buNone/>
            </a:pPr>
            <a:endParaRPr lang="pt-BR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rgbClr val="C00000"/>
                </a:solidFill>
              </a:rPr>
              <a:t>E </a:t>
            </a:r>
            <a:r>
              <a:rPr lang="pt-BR" i="1" dirty="0">
                <a:solidFill>
                  <a:srgbClr val="C00000"/>
                </a:solidFill>
              </a:rPr>
              <a:t>o mesmo Deus de paz vos santifique em tudo; e todo o vosso espírito, e alma, e corpo, sejam plenamente conservados irrepreensíveis para a vinda de nosso Senhor Jesus Cristo. 1 </a:t>
            </a:r>
            <a:r>
              <a:rPr lang="pt-BR" i="1" dirty="0" err="1">
                <a:solidFill>
                  <a:srgbClr val="C00000"/>
                </a:solidFill>
              </a:rPr>
              <a:t>Ts</a:t>
            </a:r>
            <a:r>
              <a:rPr lang="pt-BR" i="1" dirty="0">
                <a:solidFill>
                  <a:srgbClr val="C00000"/>
                </a:solidFill>
              </a:rPr>
              <a:t>. 5:23</a:t>
            </a:r>
            <a:r>
              <a:rPr lang="pt-BR" i="1" dirty="0">
                <a:solidFill>
                  <a:srgbClr val="00FF00"/>
                </a:solidFill>
              </a:rPr>
              <a:t>.</a:t>
            </a:r>
            <a:endParaRPr lang="pt-BR" i="1" dirty="0" smtClean="0">
              <a:solidFill>
                <a:srgbClr val="00FF00"/>
              </a:solidFill>
            </a:endParaRP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264939" y="5608219"/>
            <a:ext cx="3455701" cy="28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 É SUPERIOR ARÃO E À ORDEM LEVÍTICA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92605" y="66894"/>
            <a:ext cx="8226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FF"/>
                </a:solidFill>
              </a:rPr>
              <a:t>II. Os privilégios da nova </a:t>
            </a:r>
            <a:r>
              <a:rPr lang="pt-BR" sz="2000" b="1" dirty="0" smtClean="0">
                <a:solidFill>
                  <a:srgbClr val="0000FF"/>
                </a:solidFill>
              </a:rPr>
              <a:t>aliança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568480" y="433203"/>
            <a:ext cx="3124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FF0000"/>
                </a:solidFill>
              </a:rPr>
              <a:t>1. Regeneração: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301936" y="28233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10</a:t>
            </a:r>
            <a:endParaRPr lang="pt-B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914" y="1076014"/>
            <a:ext cx="11263086" cy="5100949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/>
              <a:t>A </a:t>
            </a:r>
            <a:r>
              <a:rPr lang="pt-BR" sz="3600" dirty="0"/>
              <a:t>palavra Hebraica para adoração no Velho Testamento é </a:t>
            </a:r>
            <a:r>
              <a:rPr lang="pt-BR" sz="3600" dirty="0" err="1">
                <a:solidFill>
                  <a:srgbClr val="0000FF"/>
                </a:solidFill>
              </a:rPr>
              <a:t>shachah</a:t>
            </a:r>
            <a:r>
              <a:rPr lang="pt-BR" sz="3600" dirty="0"/>
              <a:t>. É traduzida como prostrar, reverenciar, suplicar humildemente. É impossível entender adoração sem relacionar a uma atitude do corpo. Algumas vezes refere-se a levantar as mãos a Deus. Algumas vezes curvar os joelhos. Em Levítico 9:24, as pessoas colocavam o rosto no chão diante do poder do Senhor</a:t>
            </a:r>
            <a:r>
              <a:rPr lang="pt-BR" sz="3600" dirty="0" smtClean="0"/>
              <a:t>.</a:t>
            </a:r>
          </a:p>
          <a:p>
            <a:pPr marL="0" indent="0">
              <a:buNone/>
            </a:pPr>
            <a:r>
              <a:rPr lang="pt-BR" dirty="0" err="1" smtClean="0"/>
              <a:t>Hb</a:t>
            </a:r>
            <a:r>
              <a:rPr lang="pt-BR" dirty="0" smtClean="0"/>
              <a:t>. </a:t>
            </a:r>
            <a:r>
              <a:rPr lang="pt-BR" dirty="0"/>
              <a:t> '</a:t>
            </a:r>
            <a:r>
              <a:rPr lang="pt-BR" dirty="0" err="1"/>
              <a:t>a.vádh</a:t>
            </a:r>
            <a:r>
              <a:rPr lang="pt-BR" dirty="0"/>
              <a:t> </a:t>
            </a:r>
            <a:r>
              <a:rPr lang="pt-BR" dirty="0" smtClean="0"/>
              <a:t> - Servir </a:t>
            </a: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68480" y="398906"/>
            <a:ext cx="991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FF0000"/>
                </a:solidFill>
              </a:rPr>
              <a:t>2</a:t>
            </a:r>
            <a:r>
              <a:rPr lang="pt-BR" sz="2800" b="1" i="1" dirty="0">
                <a:solidFill>
                  <a:srgbClr val="FF0000"/>
                </a:solidFill>
              </a:rPr>
              <a:t>. </a:t>
            </a:r>
            <a:r>
              <a:rPr lang="pt-BR" sz="2800" b="1" i="1" dirty="0" smtClean="0">
                <a:solidFill>
                  <a:srgbClr val="FF0000"/>
                </a:solidFill>
              </a:rPr>
              <a:t>Adoração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568480" y="81425"/>
            <a:ext cx="82265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mtClean="0">
                <a:solidFill>
                  <a:srgbClr val="0000FF"/>
                </a:solidFill>
              </a:rPr>
              <a:t>II. Os privilégios da nova aliança</a:t>
            </a:r>
            <a:endParaRPr lang="pt-BR" sz="2000" smtClean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962709" y="878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b="1" i="1" dirty="0"/>
              <a:t>11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12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024" y="768927"/>
            <a:ext cx="10791404" cy="56232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A </a:t>
            </a:r>
            <a:r>
              <a:rPr lang="pt-BR" sz="3200" dirty="0"/>
              <a:t>adoração na antiga aliança era feita pelo sacerdote e pelo sumo sacerdote uma vez ao ano</a:t>
            </a:r>
            <a:r>
              <a:rPr lang="pt-BR" sz="3200" dirty="0" smtClean="0"/>
              <a:t>.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/>
              <a:t>Quando a campainhas batiam nas romãs, o povo adorava a Deus, porque sabiam que Deus não tinha matado o sumo sacerdote</a:t>
            </a:r>
            <a:r>
              <a:rPr lang="pt-BR" sz="3200" dirty="0" smtClean="0"/>
              <a:t>:</a:t>
            </a:r>
            <a:endParaRPr lang="pt-BR" sz="3200" dirty="0"/>
          </a:p>
          <a:p>
            <a:pPr marL="0" indent="0" algn="r"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                                        Fizeram </a:t>
            </a:r>
            <a:r>
              <a:rPr lang="pt-BR" sz="2400" dirty="0">
                <a:solidFill>
                  <a:srgbClr val="C00000"/>
                </a:solidFill>
              </a:rPr>
              <a:t>campainhas de ouro puro e as colocaram </a:t>
            </a:r>
            <a:r>
              <a:rPr lang="pt-BR" sz="2400" dirty="0" smtClean="0">
                <a:solidFill>
                  <a:srgbClr val="C00000"/>
                </a:solidFill>
              </a:rPr>
              <a:t>   no </a:t>
            </a:r>
            <a:r>
              <a:rPr lang="pt-BR" sz="2400" dirty="0">
                <a:solidFill>
                  <a:srgbClr val="C00000"/>
                </a:solidFill>
              </a:rPr>
              <a:t>meio das romãs em toda a orla da sobrepeliz. </a:t>
            </a:r>
            <a:r>
              <a:rPr lang="pt-BR" sz="2400" dirty="0" err="1">
                <a:solidFill>
                  <a:srgbClr val="C00000"/>
                </a:solidFill>
              </a:rPr>
              <a:t>Ex</a:t>
            </a:r>
            <a:r>
              <a:rPr lang="pt-BR" sz="2400" dirty="0">
                <a:solidFill>
                  <a:srgbClr val="C00000"/>
                </a:solidFill>
              </a:rPr>
              <a:t> 39.25</a:t>
            </a:r>
          </a:p>
          <a:p>
            <a:pPr marL="0" lvl="0" indent="0" algn="r">
              <a:buNone/>
            </a:pPr>
            <a:endParaRPr lang="pt-BR" sz="32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49136" y="0"/>
            <a:ext cx="8974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III.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72492" y="36933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1209054" y="878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b="1" i="1" dirty="0" smtClean="0"/>
              <a:t>12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0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7492" y="1160622"/>
            <a:ext cx="10633165" cy="55043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/>
              <a:t>Essas </a:t>
            </a:r>
            <a:r>
              <a:rPr lang="pt-BR" sz="3600" dirty="0"/>
              <a:t>campainhas tocavam nas romãs e produzia um som, como sinal que Deus estava recebendo a </a:t>
            </a:r>
            <a:r>
              <a:rPr lang="pt-BR" sz="3600" dirty="0" smtClean="0"/>
              <a:t>adoração</a:t>
            </a:r>
          </a:p>
          <a:p>
            <a:pPr marL="0" indent="0" algn="r">
              <a:buNone/>
            </a:pPr>
            <a:r>
              <a:rPr lang="pt-BR" sz="3600" dirty="0" smtClean="0"/>
              <a:t>               </a:t>
            </a:r>
          </a:p>
          <a:p>
            <a:pPr marL="0" indent="0" algn="r">
              <a:buNone/>
            </a:pPr>
            <a:r>
              <a:rPr lang="pt-BR" sz="3000" dirty="0" smtClean="0">
                <a:solidFill>
                  <a:srgbClr val="C00000"/>
                </a:solidFill>
              </a:rPr>
              <a:t>Bem-aventurado </a:t>
            </a:r>
            <a:r>
              <a:rPr lang="pt-BR" sz="3000" dirty="0">
                <a:solidFill>
                  <a:srgbClr val="C00000"/>
                </a:solidFill>
              </a:rPr>
              <a:t>o povo que conhece </a:t>
            </a:r>
            <a:r>
              <a:rPr lang="pt-BR" sz="3000" dirty="0" smtClean="0">
                <a:solidFill>
                  <a:srgbClr val="C00000"/>
                </a:solidFill>
              </a:rPr>
              <a:t>  o </a:t>
            </a:r>
            <a:r>
              <a:rPr lang="pt-BR" sz="3000" dirty="0">
                <a:solidFill>
                  <a:srgbClr val="C00000"/>
                </a:solidFill>
              </a:rPr>
              <a:t>som </a:t>
            </a:r>
            <a:r>
              <a:rPr lang="pt-BR" sz="3000" dirty="0" smtClean="0">
                <a:solidFill>
                  <a:srgbClr val="C00000"/>
                </a:solidFill>
              </a:rPr>
              <a:t>          </a:t>
            </a:r>
          </a:p>
          <a:p>
            <a:pPr marL="0" indent="0" algn="r">
              <a:buNone/>
            </a:pPr>
            <a:r>
              <a:rPr lang="pt-BR" sz="3000" dirty="0" smtClean="0">
                <a:solidFill>
                  <a:srgbClr val="C00000"/>
                </a:solidFill>
              </a:rPr>
              <a:t>festivo</a:t>
            </a:r>
            <a:r>
              <a:rPr lang="pt-BR" sz="3000" dirty="0">
                <a:solidFill>
                  <a:srgbClr val="C00000"/>
                </a:solidFill>
              </a:rPr>
              <a:t>, que anda, ó Senhor, na luz da tua face. </a:t>
            </a:r>
            <a:r>
              <a:rPr lang="pt-BR" sz="3000" dirty="0" smtClean="0">
                <a:solidFill>
                  <a:srgbClr val="C00000"/>
                </a:solidFill>
              </a:rPr>
              <a:t>  </a:t>
            </a:r>
          </a:p>
          <a:p>
            <a:pPr marL="0" indent="0" algn="r">
              <a:buNone/>
            </a:pPr>
            <a:r>
              <a:rPr lang="pt-BR" sz="3000" dirty="0" err="1" smtClean="0">
                <a:solidFill>
                  <a:srgbClr val="C00000"/>
                </a:solidFill>
              </a:rPr>
              <a:t>Sl</a:t>
            </a:r>
            <a:r>
              <a:rPr lang="pt-BR" sz="3000" dirty="0" smtClean="0">
                <a:solidFill>
                  <a:srgbClr val="C00000"/>
                </a:solidFill>
              </a:rPr>
              <a:t> </a:t>
            </a:r>
            <a:r>
              <a:rPr lang="pt-BR" sz="3000" dirty="0">
                <a:solidFill>
                  <a:srgbClr val="C00000"/>
                </a:solidFill>
              </a:rPr>
              <a:t>89:15</a:t>
            </a:r>
            <a:r>
              <a:rPr lang="pt-BR" sz="3600" dirty="0" smtClean="0"/>
              <a:t>.</a:t>
            </a:r>
            <a:endParaRPr lang="pt-BR" sz="3600" dirty="0"/>
          </a:p>
          <a:p>
            <a:pPr marL="0" indent="0">
              <a:buNone/>
            </a:pPr>
            <a:r>
              <a:rPr lang="pt-BR" sz="3600" dirty="0"/>
              <a:t>Essa adoração era feita no átrio do templo ou tabernáculo. Somente o sumo sacerdote entrava no lugar santíssimo.</a:t>
            </a:r>
          </a:p>
          <a:p>
            <a:pPr marL="0" indent="0">
              <a:buNone/>
            </a:pPr>
            <a:r>
              <a:rPr lang="pt-BR" sz="3600" dirty="0"/>
              <a:t> </a:t>
            </a: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308772" y="206513"/>
            <a:ext cx="78377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endParaRPr lang="pt-BR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3641" y="83403"/>
            <a:ext cx="74166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FF"/>
                </a:solidFill>
              </a:rPr>
              <a:t>II. Os privilégios da nova aliança</a:t>
            </a:r>
            <a:endParaRPr lang="pt-BR" sz="2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81574" y="329625"/>
            <a:ext cx="991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FF0000"/>
                </a:solidFill>
              </a:rPr>
              <a:t>2</a:t>
            </a:r>
            <a:r>
              <a:rPr lang="pt-BR" sz="2800" b="1" i="1" dirty="0">
                <a:solidFill>
                  <a:srgbClr val="FF0000"/>
                </a:solidFill>
              </a:rPr>
              <a:t>. </a:t>
            </a:r>
            <a:r>
              <a:rPr lang="pt-BR" sz="2800" b="1" i="1" dirty="0" smtClean="0">
                <a:solidFill>
                  <a:srgbClr val="FF0000"/>
                </a:solidFill>
              </a:rPr>
              <a:t>Adoração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6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1076014"/>
            <a:ext cx="11225067" cy="5546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2117119" y="85397"/>
            <a:ext cx="74166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FF"/>
                </a:solidFill>
              </a:rPr>
              <a:t>II. Os privilégios da nova aliança</a:t>
            </a:r>
            <a:endParaRPr lang="pt-BR" sz="2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117120" y="457200"/>
            <a:ext cx="991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FF0000"/>
                </a:solidFill>
              </a:rPr>
              <a:t>2</a:t>
            </a:r>
            <a:r>
              <a:rPr lang="pt-BR" sz="2800" b="1" i="1" dirty="0">
                <a:solidFill>
                  <a:srgbClr val="FF0000"/>
                </a:solidFill>
              </a:rPr>
              <a:t>. </a:t>
            </a:r>
            <a:r>
              <a:rPr lang="pt-BR" sz="2800" b="1" i="1" dirty="0" smtClean="0">
                <a:solidFill>
                  <a:srgbClr val="FF0000"/>
                </a:solidFill>
              </a:rPr>
              <a:t>Adoração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217184" y="1157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/>
              <a:t>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8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29099" y="118646"/>
            <a:ext cx="378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 BÍBLICO 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47550" y="457200"/>
            <a:ext cx="2926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HEBREUS - DIGITALIZA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55893" y="-1426337"/>
            <a:ext cx="6136782" cy="104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4240" y="1286203"/>
            <a:ext cx="10515600" cy="435133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Image result for FOTO DO  VEU DO TEMPL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4" y="980420"/>
            <a:ext cx="10646696" cy="547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568481" y="85397"/>
            <a:ext cx="79653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FF"/>
                </a:solidFill>
              </a:rPr>
              <a:t>II. Os privilégios da nova aliança</a:t>
            </a:r>
            <a:endParaRPr lang="pt-BR" sz="2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568480" y="457200"/>
            <a:ext cx="1046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FF0000"/>
                </a:solidFill>
              </a:rPr>
              <a:t>2</a:t>
            </a:r>
            <a:r>
              <a:rPr lang="pt-BR" sz="2800" b="1" i="1" dirty="0">
                <a:solidFill>
                  <a:srgbClr val="FF0000"/>
                </a:solidFill>
              </a:rPr>
              <a:t>. </a:t>
            </a:r>
            <a:r>
              <a:rPr lang="pt-BR" sz="2800" b="1" i="1" dirty="0" smtClean="0">
                <a:solidFill>
                  <a:srgbClr val="FF0000"/>
                </a:solidFill>
              </a:rPr>
              <a:t>Adoração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1102281" y="9461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694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9" y="1123405"/>
            <a:ext cx="4736844" cy="4929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480" y="522514"/>
            <a:ext cx="9785320" cy="26906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III. As responsabilidades da Nova Aliança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1182" y="1028791"/>
            <a:ext cx="6346372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t-BR" b="1" i="1" dirty="0" smtClean="0">
                <a:solidFill>
                  <a:srgbClr val="FF0000"/>
                </a:solidFill>
              </a:rPr>
              <a:t>Vigilância </a:t>
            </a:r>
          </a:p>
          <a:p>
            <a:pPr marL="0" indent="0">
              <a:buNone/>
            </a:pPr>
            <a:r>
              <a:rPr lang="pt-BR" b="1" i="1" dirty="0" smtClean="0">
                <a:solidFill>
                  <a:srgbClr val="00FF00"/>
                </a:solidFill>
              </a:rPr>
              <a:t>Conceito</a:t>
            </a:r>
          </a:p>
          <a:p>
            <a:pPr marL="0" indent="0" algn="just">
              <a:buNone/>
            </a:pPr>
            <a:r>
              <a:rPr lang="pt-BR" dirty="0"/>
              <a:t>A perseverança é uma</a:t>
            </a:r>
            <a:r>
              <a:rPr lang="pt-BR" b="1" dirty="0"/>
              <a:t> qualidade daquele que persiste</a:t>
            </a:r>
            <a:r>
              <a:rPr lang="pt-BR" dirty="0"/>
              <a:t>, que tem constância nas suas ações e não desiste diante das dificuldades.</a:t>
            </a:r>
          </a:p>
          <a:p>
            <a:pPr marL="0" indent="0" algn="just" fontAlgn="t">
              <a:buNone/>
            </a:pPr>
            <a:r>
              <a:rPr lang="pt-BR" cap="small" dirty="0"/>
              <a:t/>
            </a:r>
            <a:br>
              <a:rPr lang="pt-BR" cap="small" dirty="0"/>
            </a:br>
            <a:r>
              <a:rPr lang="pt-BR" cap="small" dirty="0"/>
              <a:t>PSICOLOGIA</a:t>
            </a:r>
            <a:r>
              <a:rPr lang="pt-BR" dirty="0"/>
              <a:t> capacidade de sustentação </a:t>
            </a:r>
            <a:r>
              <a:rPr lang="pt-BR" dirty="0" smtClean="0"/>
              <a:t>voluntária</a:t>
            </a:r>
            <a:r>
              <a:rPr lang="pt-BR" dirty="0"/>
              <a:t> </a:t>
            </a:r>
            <a:r>
              <a:rPr lang="pt-BR" dirty="0" smtClean="0"/>
              <a:t>de</a:t>
            </a:r>
            <a:r>
              <a:rPr lang="pt-BR" dirty="0"/>
              <a:t> uma </a:t>
            </a:r>
            <a:r>
              <a:rPr lang="pt-BR" dirty="0" smtClean="0"/>
              <a:t>atividade implicada</a:t>
            </a:r>
            <a:r>
              <a:rPr lang="pt-BR" dirty="0"/>
              <a:t> por uma tarefa </a:t>
            </a:r>
            <a:r>
              <a:rPr lang="pt-BR" dirty="0" smtClean="0"/>
              <a:t>prolongada</a:t>
            </a:r>
          </a:p>
          <a:p>
            <a:pPr marL="0" indent="0" algn="just" fontAlgn="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Do latim </a:t>
            </a:r>
            <a:r>
              <a:rPr lang="pt-BR" i="1" dirty="0" err="1"/>
              <a:t>perseverantĭa</a:t>
            </a:r>
            <a:endParaRPr lang="pt-BR" dirty="0">
              <a:solidFill>
                <a:srgbClr val="00FF00"/>
              </a:solidFill>
            </a:endParaRPr>
          </a:p>
        </p:txBody>
      </p:sp>
      <p:pic>
        <p:nvPicPr>
          <p:cNvPr id="6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951308" y="1710946"/>
            <a:ext cx="4402492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Aquele, pois, que pensa estar em pé, olhe não caia. (I </a:t>
            </a:r>
            <a:r>
              <a:rPr lang="pt-BR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10.12)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cheguemo-nos com verdadeiro coração, em inteira certeza de fé; tendo o coração purificado da má consciência, e o corpo lavado com água limpa, retenhamos inabalável a confissão da nossa esperança, porque fiel é aquele que fez a promessa; ( </a:t>
            </a:r>
            <a:r>
              <a:rPr lang="pt-BR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Hb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10:22,23).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03032" y="2392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4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480" y="608798"/>
            <a:ext cx="10515600" cy="54115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2. </a:t>
            </a:r>
            <a:r>
              <a:rPr lang="pt-BR" sz="3200" b="1" i="1" dirty="0">
                <a:solidFill>
                  <a:srgbClr val="FF0000"/>
                </a:solidFill>
              </a:rPr>
              <a:t>Confiança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normAutofit fontScale="92500" lnSpcReduction="20000"/>
          </a:bodyPr>
          <a:lstStyle/>
          <a:p>
            <a:r>
              <a:rPr lang="pt-BR" dirty="0"/>
              <a:t>Os hebreus haviam experimento sofrimentos, perseguições, abandonos e </a:t>
            </a:r>
            <a:r>
              <a:rPr lang="pt-BR" dirty="0" smtClean="0">
                <a:solidFill>
                  <a:srgbClr val="C00000"/>
                </a:solidFill>
              </a:rPr>
              <a:t>espoliação</a:t>
            </a:r>
            <a:r>
              <a:rPr lang="pt-BR" dirty="0" smtClean="0"/>
              <a:t> (</a:t>
            </a:r>
            <a:r>
              <a:rPr lang="pt-BR" dirty="0"/>
              <a:t>1)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</a:rPr>
              <a:t>(1) </a:t>
            </a:r>
            <a:r>
              <a:rPr lang="pt-BR" dirty="0">
                <a:solidFill>
                  <a:srgbClr val="C00000"/>
                </a:solidFill>
              </a:rPr>
              <a:t> </a:t>
            </a:r>
            <a:r>
              <a:rPr lang="pt-BR" dirty="0" smtClean="0">
                <a:solidFill>
                  <a:srgbClr val="C00000"/>
                </a:solidFill>
              </a:rPr>
              <a:t>Apropriação </a:t>
            </a:r>
            <a:r>
              <a:rPr lang="pt-BR" dirty="0">
                <a:solidFill>
                  <a:srgbClr val="C00000"/>
                </a:solidFill>
              </a:rPr>
              <a:t>ilegal do algo que não lhe pertence; ação de privar uma pessoa de alguma coisa que lhe pertence por direito, através de violência ou fraude; aquilo que foi ilegalmente apropriado.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149955"/>
            <a:ext cx="5183188" cy="13551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sz="3200" dirty="0" smtClean="0"/>
              <a:t>Quando </a:t>
            </a:r>
            <a:r>
              <a:rPr lang="pt-BR" sz="3200" dirty="0"/>
              <a:t>se perde a confiança, perde se a motivação para as coisas de Deus tais como adoração e obediência Etc.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3132922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681784" y="160002"/>
            <a:ext cx="8154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III. As responsabilidades da Nova Aliança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5075"/>
            <a:ext cx="535781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0703032" y="2392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1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480" y="457200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3. Perseverança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489313"/>
            <a:ext cx="5157787" cy="101576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algn="just"/>
            <a:r>
              <a:rPr lang="pt-BR" sz="3800" dirty="0"/>
              <a:t>Qualidade de quem não desiste com facilidade; persistência: </a:t>
            </a:r>
            <a:r>
              <a:rPr lang="pt-BR" sz="3800" dirty="0" err="1"/>
              <a:t>Ex</a:t>
            </a:r>
            <a:r>
              <a:rPr lang="pt-BR" sz="3800" dirty="0"/>
              <a:t>: conseguiu o trabalho pelo seu  </a:t>
            </a:r>
            <a:r>
              <a:rPr lang="pt-BR" sz="3800" dirty="0" smtClean="0"/>
              <a:t> excesso </a:t>
            </a:r>
            <a:r>
              <a:rPr lang="pt-BR" sz="3800" dirty="0"/>
              <a:t>de perseverança.</a:t>
            </a:r>
          </a:p>
          <a:p>
            <a:r>
              <a:rPr lang="pt-BR" dirty="0"/>
              <a:t> 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5578" y="2505075"/>
            <a:ext cx="5461998" cy="368458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3200" dirty="0" smtClean="0"/>
              <a:t>Portanto</a:t>
            </a:r>
            <a:r>
              <a:rPr lang="pt-BR" sz="3200" dirty="0"/>
              <a:t>, meus amados irmãos, sede firmes e </a:t>
            </a:r>
            <a:r>
              <a:rPr lang="pt-BR" sz="3200" b="1" dirty="0"/>
              <a:t>constantes,</a:t>
            </a:r>
            <a:r>
              <a:rPr lang="pt-BR" sz="3200" dirty="0"/>
              <a:t> sempre abundantes na obra do Senhor, sabendo que o vosso trabalho não é vão no Senhor. </a:t>
            </a:r>
            <a:r>
              <a:rPr lang="pt-BR" sz="3200" dirty="0">
                <a:solidFill>
                  <a:srgbClr val="FF0000"/>
                </a:solidFill>
              </a:rPr>
              <a:t>1Co15:58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87882" y="788590"/>
            <a:ext cx="5183188" cy="1590675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endParaRPr lang="pt-BR" dirty="0" smtClean="0"/>
          </a:p>
          <a:p>
            <a:pPr algn="just"/>
            <a:endParaRPr lang="pt-BR" sz="8000" dirty="0"/>
          </a:p>
          <a:p>
            <a:pPr algn="just"/>
            <a:r>
              <a:rPr lang="pt-BR" sz="8000" dirty="0" smtClean="0"/>
              <a:t>Na </a:t>
            </a:r>
            <a:r>
              <a:rPr lang="pt-BR" sz="8000" dirty="0"/>
              <a:t>antiga aliança, não havia perseverança. O povo não tinha firmeza espiritual, tanto que os que saíram do Egito apenas dois entraram na terra prometida por falta de perseverança.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90950"/>
            <a:ext cx="5414553" cy="33547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Fitando os olhos em Jesus, autor e consumador da nossa fé, o qual, pelo gozo que lhe está proposto, suportou a cruz, desprezando a ignomínia, e está assentado à direita do trono de Deus. (</a:t>
            </a:r>
            <a:r>
              <a:rPr lang="pt-BR" dirty="0" err="1"/>
              <a:t>Hb</a:t>
            </a:r>
            <a:r>
              <a:rPr lang="pt-BR" dirty="0"/>
              <a:t> 12:2).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68480" y="87868"/>
            <a:ext cx="978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III. As responsabilidades da Nova Aliança</a:t>
            </a:r>
            <a:endParaRPr lang="pt-BR" sz="2800" dirty="0"/>
          </a:p>
        </p:txBody>
      </p:sp>
      <p:pic>
        <p:nvPicPr>
          <p:cNvPr id="2050" name="Picture 2" descr="Image result for figura de uma pessoa persever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09" y="2556767"/>
            <a:ext cx="5474067" cy="39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0703032" y="2392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4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4874" y="2377955"/>
            <a:ext cx="10644051" cy="4480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900" dirty="0"/>
              <a:t>A nova aliança traz consigo grandes benefícios para a igreja mediante o sacrifício de Cristo, o mediador dessa no Aliança, porém não podemos esquecer da responsabilidade que temos perante Deus, pois temos livre acesso a trono da graça mediante o novo caminho aberto pelo véu rasgado</a:t>
            </a:r>
            <a:r>
              <a:rPr lang="pt-BR" sz="3900" dirty="0" smtClean="0"/>
              <a:t>.</a:t>
            </a:r>
          </a:p>
          <a:p>
            <a:pPr marL="0" indent="0">
              <a:buNone/>
            </a:pPr>
            <a:endParaRPr lang="pt-BR" sz="3900" dirty="0"/>
          </a:p>
          <a:p>
            <a:pPr marL="0" indent="0">
              <a:buNone/>
            </a:pPr>
            <a:r>
              <a:rPr lang="pt-BR" sz="3900" dirty="0"/>
              <a:t>Amem.</a:t>
            </a:r>
          </a:p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0555" y="1319348"/>
            <a:ext cx="10515600" cy="1227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0000FF"/>
                </a:solidFill>
              </a:rPr>
              <a:t>Conclusão:</a:t>
            </a: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0555" y="589628"/>
            <a:ext cx="112732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DADIVA, PRIVILEGIO E RESPONSABILIDADE NA NOVA ALIANÇA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03032" y="2392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00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4240" y="1031967"/>
            <a:ext cx="10475943" cy="162842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 antiga aliança não dava inteira liberdade para a comunhão. O sistema de adoração era restrito ao tabernáculo, e não como hoje que temos a igreja, o corpo de Cristo</a:t>
            </a:r>
            <a:r>
              <a:rPr lang="pt-BR" sz="3200" dirty="0" smtClean="0"/>
              <a:t>:</a:t>
            </a: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833903">
            <a:off x="-1048294" y="459836"/>
            <a:ext cx="7344228" cy="58477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FF0000"/>
                </a:solidFill>
              </a:rPr>
              <a:t>2</a:t>
            </a:r>
            <a:r>
              <a:rPr lang="pt-BR" sz="3200" b="1" i="1" dirty="0">
                <a:solidFill>
                  <a:srgbClr val="FF0000"/>
                </a:solidFill>
              </a:rPr>
              <a:t>. </a:t>
            </a:r>
            <a:r>
              <a:rPr lang="pt-BR" sz="3200" b="1" i="1" dirty="0" smtClean="0">
                <a:solidFill>
                  <a:srgbClr val="FF0000"/>
                </a:solidFill>
              </a:rPr>
              <a:t>Comunhão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66035" y="5819904"/>
            <a:ext cx="3455701" cy="28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 É SUPERIOR ARÃO E À ORDEM LEVÍTICA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219876"/>
            <a:ext cx="10337495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Lef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endParaRPr lang="pt-BR" sz="2800" dirty="0"/>
          </a:p>
          <a:p>
            <a:pPr marL="514350" indent="-514350">
              <a:buAutoNum type="alphaLcPeriod"/>
            </a:pPr>
            <a:r>
              <a:rPr lang="pt-BR" sz="2800" dirty="0"/>
              <a:t>Primeiro temos comunhão direta com Deus sem     </a:t>
            </a:r>
            <a:r>
              <a:rPr lang="pt-BR" sz="2800" dirty="0" smtClean="0"/>
              <a:t> intermediação</a:t>
            </a:r>
          </a:p>
          <a:p>
            <a:endParaRPr lang="pt-BR" sz="2800" dirty="0"/>
          </a:p>
          <a:p>
            <a:pPr marL="514350" indent="-514350">
              <a:buAutoNum type="alphaLcPeriod" startAt="2"/>
            </a:pPr>
            <a:r>
              <a:rPr lang="pt-BR" sz="2800" dirty="0" smtClean="0"/>
              <a:t>Segundo </a:t>
            </a:r>
            <a:r>
              <a:rPr lang="pt-BR" sz="2800" dirty="0"/>
              <a:t>temos comunhão uns com os outros, </a:t>
            </a:r>
            <a:r>
              <a:rPr lang="pt-BR" sz="2800" dirty="0" smtClean="0"/>
              <a:t>como  membro   </a:t>
            </a:r>
          </a:p>
          <a:p>
            <a:r>
              <a:rPr lang="pt-BR" sz="2800" dirty="0" smtClean="0"/>
              <a:t>     do   </a:t>
            </a:r>
            <a:r>
              <a:rPr lang="pt-BR" sz="2800" dirty="0"/>
              <a:t>corpo de Cristo.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68481" y="85397"/>
            <a:ext cx="79653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FF"/>
                </a:solidFill>
              </a:rPr>
              <a:t>II. Os privilégios da nova aliança</a:t>
            </a:r>
            <a:endParaRPr lang="pt-BR" sz="2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0703032" y="2392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3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480" y="228601"/>
            <a:ext cx="9785320" cy="68580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rgbClr val="FF0000"/>
                </a:solidFill>
              </a:rPr>
              <a:t>Meus contatos</a:t>
            </a:r>
            <a:endParaRPr lang="pt-BR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895" cy="7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03086" y="1589705"/>
            <a:ext cx="949234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Site: </a:t>
            </a:r>
            <a:r>
              <a:rPr lang="pt-BR" sz="2800" dirty="0" smtClean="0">
                <a:hlinkClick r:id="rId4"/>
              </a:rPr>
              <a:t>http://minist-jaimebergamim.webnode.com.br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E-mail: </a:t>
            </a:r>
            <a:r>
              <a:rPr lang="pt-BR" sz="2800" dirty="0" smtClean="0">
                <a:hlinkClick r:id="rId5"/>
              </a:rPr>
              <a:t>jaimebergamim@gmail.com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err="1" smtClean="0">
                <a:hlinkClick r:id="rId6"/>
              </a:rPr>
              <a:t>WhatsApp</a:t>
            </a:r>
            <a:r>
              <a:rPr lang="pt-BR" sz="2800" dirty="0" smtClean="0"/>
              <a:t>: (41) 99675.3155 (</a:t>
            </a:r>
            <a:r>
              <a:rPr lang="pt-BR" sz="2800" dirty="0" err="1" smtClean="0"/>
              <a:t>tim</a:t>
            </a:r>
            <a:r>
              <a:rPr lang="pt-BR" sz="2800" dirty="0" smtClean="0"/>
              <a:t>)</a:t>
            </a:r>
          </a:p>
          <a:p>
            <a:r>
              <a:rPr lang="pt-BR" sz="2800" dirty="0" err="1" smtClean="0"/>
              <a:t>Cel</a:t>
            </a:r>
            <a:r>
              <a:rPr lang="pt-BR" sz="2800" dirty="0" smtClean="0"/>
              <a:t>: (41) 99134.1818 – Oi (Corporativo)</a:t>
            </a:r>
          </a:p>
          <a:p>
            <a:r>
              <a:rPr lang="pt-BR" sz="2800" dirty="0" smtClean="0"/>
              <a:t>Res. (41) 3537.3738 </a:t>
            </a:r>
            <a:endParaRPr lang="pt-BR" sz="2800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993081" y="3732984"/>
            <a:ext cx="424295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pt-BR" sz="3200" b="1" dirty="0"/>
              <a:t>DADIVA, PRIVILEGIO E RESPONSABILIDADE NA NOVA ALINÇA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895" y="198022"/>
            <a:ext cx="1927322" cy="17242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703032" y="2392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5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0614" y="321971"/>
            <a:ext cx="8216721" cy="701899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00FF"/>
                </a:solidFill>
                <a:latin typeface="Algerian" panose="04020705040A02060702" pitchFamily="82" charset="0"/>
              </a:rPr>
              <a:t>TEXTO AUREO</a:t>
            </a:r>
            <a:endParaRPr lang="pt-BR" sz="4000" b="1" dirty="0">
              <a:solidFill>
                <a:srgbClr val="0000FF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4326">
            <a:off x="1672845" y="1986765"/>
            <a:ext cx="85629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9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2334229"/>
            <a:ext cx="10290219" cy="378323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scene3d>
            <a:camera prst="isometricOffAxis1Right"/>
            <a:lightRig rig="threePt" dir="t"/>
          </a:scene3d>
        </p:spPr>
        <p:txBody>
          <a:bodyPr/>
          <a:lstStyle/>
          <a:p>
            <a:pPr algn="ctr"/>
            <a:r>
              <a:rPr lang="pt-BR" b="1" dirty="0" smtClean="0">
                <a:ln w="38100">
                  <a:solidFill>
                    <a:schemeClr val="tx1"/>
                  </a:solidFill>
                </a:ln>
              </a:rPr>
              <a:t>A nova Aliança é uma dádiva divina que tra</a:t>
            </a:r>
            <a:r>
              <a:rPr lang="pt-BR" b="1" dirty="0" smtClean="0">
                <a:ln w="38100">
                  <a:solidFill>
                    <a:schemeClr val="tx1"/>
                  </a:solidFill>
                </a:ln>
              </a:rPr>
              <a:t>z grande responsabilidade</a:t>
            </a:r>
            <a:endParaRPr lang="pt-BR" b="1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3663" y="488374"/>
            <a:ext cx="8219209" cy="66501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b="1" dirty="0">
                <a:solidFill>
                  <a:srgbClr val="0000FF"/>
                </a:solidFill>
              </a:rPr>
              <a:t>VERDADE PRÁTICA </a:t>
            </a:r>
            <a:endParaRPr lang="pt-BR" sz="4800" dirty="0"/>
          </a:p>
        </p:txBody>
      </p:sp>
      <p:pic>
        <p:nvPicPr>
          <p:cNvPr id="6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9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480" y="145473"/>
            <a:ext cx="9785320" cy="40741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ESCOLA BIBLICA </a:t>
            </a:r>
            <a:r>
              <a:rPr lang="pt-BR" sz="6000" b="1" dirty="0">
                <a:solidFill>
                  <a:srgbClr val="00B0F0"/>
                </a:solidFill>
              </a:rPr>
              <a:t/>
            </a:r>
            <a:br>
              <a:rPr lang="pt-BR" sz="6000" b="1" dirty="0">
                <a:solidFill>
                  <a:srgbClr val="00B0F0"/>
                </a:solidFill>
              </a:rPr>
            </a:br>
            <a:r>
              <a:rPr lang="pt-BR" b="1" dirty="0">
                <a:solidFill>
                  <a:srgbClr val="00B0F0"/>
                </a:solidFill>
              </a:rPr>
              <a:t/>
            </a:r>
            <a:br>
              <a:rPr lang="pt-BR" b="1" dirty="0">
                <a:solidFill>
                  <a:srgbClr val="00B0F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 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83466">
            <a:off x="3362774" y="-1678262"/>
            <a:ext cx="5018636" cy="107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777345" y="366822"/>
            <a:ext cx="5725391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Privilegio</a:t>
            </a:r>
            <a:endParaRPr lang="pt-BR" dirty="0"/>
          </a:p>
          <a:p>
            <a:r>
              <a:rPr lang="pt-BR" dirty="0"/>
              <a:t>Direito ou vantagem concedido a </a:t>
            </a:r>
            <a:r>
              <a:rPr lang="pt-BR" dirty="0" smtClean="0"/>
              <a:t>alguém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3 - Bem ou coisa a que poucos têm acesso.</a:t>
            </a:r>
            <a:br>
              <a:rPr lang="pt-BR" dirty="0"/>
            </a:br>
            <a:r>
              <a:rPr lang="pt-BR" dirty="0"/>
              <a:t>4 - Permissão especial.</a:t>
            </a:r>
            <a:br>
              <a:rPr lang="pt-BR" dirty="0"/>
            </a:br>
            <a:r>
              <a:rPr lang="pt-BR" dirty="0"/>
              <a:t>5 - Imunidade, prerrogativa.</a:t>
            </a:r>
            <a:br>
              <a:rPr lang="pt-BR" dirty="0"/>
            </a:br>
            <a:r>
              <a:rPr lang="pt-BR" dirty="0"/>
              <a:t>6 - Qualidade ou característica especial, geralmente positiva.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568480" y="3878932"/>
            <a:ext cx="7447381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Responsabilidade</a:t>
            </a:r>
          </a:p>
          <a:p>
            <a:r>
              <a:rPr lang="pt-BR" dirty="0" smtClean="0"/>
              <a:t>É </a:t>
            </a:r>
            <a:r>
              <a:rPr lang="pt-BR" dirty="0"/>
              <a:t>o dever de arcar com as consequências do próprio comportamento ou do comportamento de outras </a:t>
            </a:r>
            <a:r>
              <a:rPr lang="pt-BR" dirty="0" smtClean="0"/>
              <a:t>pessoas</a:t>
            </a:r>
          </a:p>
          <a:p>
            <a:endParaRPr lang="pt-BR" dirty="0"/>
          </a:p>
          <a:p>
            <a:r>
              <a:rPr lang="pt-BR" dirty="0"/>
              <a:t>O termo aparece em discussões sobre determinismo e livre-arbítrio, </a:t>
            </a:r>
            <a:r>
              <a:rPr lang="pt-BR" dirty="0">
                <a:solidFill>
                  <a:srgbClr val="0000FF"/>
                </a:solidFill>
              </a:rPr>
              <a:t>pois muitos defendem que, se não há livre-arbítrio, não pode haver responsabilidade individual,</a:t>
            </a:r>
            <a:r>
              <a:rPr lang="pt-BR" dirty="0"/>
              <a:t> pois as ações pelas quais o individuo seria responsabilizado não haveriam sido praticadas de livre e espontânea vontade de escrita </a:t>
            </a:r>
            <a:r>
              <a:rPr lang="pt-BR" dirty="0" smtClean="0"/>
              <a:t>dessa </a:t>
            </a:r>
            <a:r>
              <a:rPr lang="pt-BR" dirty="0"/>
              <a:t>determinação de </a:t>
            </a:r>
            <a:r>
              <a:rPr lang="pt-BR" b="1" dirty="0"/>
              <a:t>responsabilidade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19545" y="914400"/>
            <a:ext cx="4959367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Dadiva</a:t>
            </a:r>
          </a:p>
          <a:p>
            <a:pPr algn="just"/>
            <a:r>
              <a:rPr lang="pt-BR" sz="2800" dirty="0"/>
              <a:t>Ação ou efeito de oferecer, voluntariamente, alguma coisa valiosa a alguém; dar um presente a; oferta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3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3655" y="106506"/>
            <a:ext cx="9053398" cy="5922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INTRODUÇÃO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543813" y="27253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01</a:t>
            </a:r>
            <a:endParaRPr lang="pt-BR" sz="28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745672" y="795754"/>
            <a:ext cx="9554167" cy="4311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 dadiva da nova aliança também requer responsabilidade para com Deus.</a:t>
            </a:r>
          </a:p>
          <a:p>
            <a:pPr marL="0" indent="0">
              <a:buNone/>
            </a:pPr>
            <a:r>
              <a:rPr lang="pt-BR" dirty="0" smtClean="0"/>
              <a:t>Os privilégios alcançados no período da graça terão também um preço maior que as obrigações da antiga aliança.</a:t>
            </a:r>
          </a:p>
          <a:p>
            <a:pPr marL="0" indent="0">
              <a:buNone/>
            </a:pPr>
            <a:r>
              <a:rPr lang="pt-BR" dirty="0" smtClean="0"/>
              <a:t>O acesso direto a presença de Deus, graça e mediação de Cristo, constitui o maior dele, mas ao mesmo tempo destaca a benção da nova vida em Cristo, também tem responsabilidade que deriva dela.</a:t>
            </a:r>
          </a:p>
          <a:p>
            <a:pPr marL="0" indent="0">
              <a:buNone/>
            </a:pPr>
            <a:r>
              <a:rPr lang="pt-BR" dirty="0" smtClean="0"/>
              <a:t>Através de Cristo o véu da separação se rasgou abrindo o livre caminha direto a Deus.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962502" y="5107577"/>
            <a:ext cx="39449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Véu Tinha:</a:t>
            </a:r>
          </a:p>
          <a:p>
            <a:r>
              <a:rPr lang="pt-BR" sz="2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18</a:t>
            </a:r>
            <a:r>
              <a:rPr lang="pt-BR" sz="2400" b="1" dirty="0">
                <a:solidFill>
                  <a:srgbClr val="FF0000"/>
                </a:solidFill>
              </a:rPr>
              <a:t> Metros de Altura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12 </a:t>
            </a:r>
            <a:r>
              <a:rPr lang="pt-BR" sz="2400" b="1" dirty="0" err="1">
                <a:solidFill>
                  <a:srgbClr val="FF0000"/>
                </a:solidFill>
              </a:rPr>
              <a:t>Centímitros</a:t>
            </a:r>
            <a:r>
              <a:rPr lang="pt-BR" sz="2400" b="1" dirty="0">
                <a:solidFill>
                  <a:srgbClr val="FF0000"/>
                </a:solidFill>
              </a:rPr>
              <a:t> de Espessura</a:t>
            </a:r>
          </a:p>
        </p:txBody>
      </p:sp>
    </p:spTree>
    <p:extLst>
      <p:ext uri="{BB962C8B-B14F-4D97-AF65-F5344CB8AC3E}">
        <p14:creationId xmlns:p14="http://schemas.microsoft.com/office/powerpoint/2010/main" val="13682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240" y="1002267"/>
            <a:ext cx="10597921" cy="5781305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                     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               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568480" y="87868"/>
            <a:ext cx="15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INTRODUÇÃO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655443" y="5746443"/>
            <a:ext cx="40058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pt-BR" sz="1200" b="1" dirty="0"/>
              <a:t>DADIVA, PRIVILEGIO E RESPONSABILIDADE NA NOVA ALINÇA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11371802" y="103257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solidFill>
                  <a:srgbClr val="00B050"/>
                </a:solidFill>
              </a:rPr>
              <a:t>03 </a:t>
            </a:r>
            <a:endParaRPr lang="pt-BR" sz="4000" dirty="0"/>
          </a:p>
        </p:txBody>
      </p:sp>
      <p:pic>
        <p:nvPicPr>
          <p:cNvPr id="8" name="Imagem 7" descr="tabernacul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25" y="545067"/>
            <a:ext cx="5665935" cy="361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Image result for FOTO DO  VEU DO TEMPL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96" y="1002267"/>
            <a:ext cx="3901816" cy="30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Image result for FOTO DO  VEU DO TEMPL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3976576"/>
            <a:ext cx="5092996" cy="280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4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983" y="85437"/>
            <a:ext cx="10432471" cy="83127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               I</a:t>
            </a:r>
            <a:r>
              <a:rPr lang="pt-BR" b="1" dirty="0">
                <a:solidFill>
                  <a:srgbClr val="0000FF"/>
                </a:solidFill>
              </a:rPr>
              <a:t>. </a:t>
            </a:r>
            <a:r>
              <a:rPr lang="pt-BR" b="1" dirty="0" smtClean="0">
                <a:solidFill>
                  <a:srgbClr val="0000FF"/>
                </a:solidFill>
              </a:rPr>
              <a:t> </a:t>
            </a:r>
            <a:r>
              <a:rPr lang="pt-BR" b="1" dirty="0">
                <a:solidFill>
                  <a:srgbClr val="0000FF"/>
                </a:solidFill>
              </a:rPr>
              <a:t>A dadiva da nova Aliança 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                 </a:t>
            </a:r>
            <a:r>
              <a:rPr lang="pt-BR" b="1" dirty="0" smtClean="0">
                <a:solidFill>
                  <a:srgbClr val="FF0000"/>
                </a:solidFill>
              </a:rPr>
              <a:t>04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2" descr="5 dicas ninja para turbinar sua aula na Escola Bíblica Domin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75828" y="754912"/>
            <a:ext cx="9996054" cy="6360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b="1" i="1" dirty="0" smtClean="0"/>
              <a:t>               </a:t>
            </a:r>
          </a:p>
          <a:p>
            <a:endParaRPr lang="pt-BR" sz="8000" b="1" i="1" dirty="0" smtClean="0"/>
          </a:p>
          <a:p>
            <a:r>
              <a:rPr lang="pt-BR" sz="8000" b="1" i="1" dirty="0" smtClean="0">
                <a:solidFill>
                  <a:srgbClr val="FF0000"/>
                </a:solidFill>
              </a:rPr>
              <a:t>1. Uma </a:t>
            </a:r>
            <a:r>
              <a:rPr lang="pt-BR" sz="8000" b="1" i="1" dirty="0">
                <a:solidFill>
                  <a:srgbClr val="FF0000"/>
                </a:solidFill>
              </a:rPr>
              <a:t>única </a:t>
            </a:r>
            <a:r>
              <a:rPr lang="pt-BR" sz="8000" b="1" i="1" dirty="0" smtClean="0">
                <a:solidFill>
                  <a:srgbClr val="FF0000"/>
                </a:solidFill>
              </a:rPr>
              <a:t>oferta</a:t>
            </a:r>
          </a:p>
          <a:p>
            <a:endParaRPr lang="pt-BR" sz="8000" dirty="0"/>
          </a:p>
          <a:p>
            <a:r>
              <a:rPr lang="pt-BR" sz="8000" dirty="0"/>
              <a:t>Cristo fez uma única oferta e um único ofertante.</a:t>
            </a:r>
          </a:p>
          <a:p>
            <a:r>
              <a:rPr lang="pt-BR" sz="8000" dirty="0"/>
              <a:t>Centenas de sacrifícios eram realizados anos após anos; quantidade animais mortos eram impressionante, alguns estudiosos chegam a afirmar que foram mortos três bilhões e cordeiro na dispensação antiga.</a:t>
            </a:r>
          </a:p>
          <a:p>
            <a:r>
              <a:rPr lang="pt-BR" sz="8000" dirty="0"/>
              <a:t>Cristo ofereceu uma única oferta.</a:t>
            </a:r>
          </a:p>
          <a:p>
            <a:r>
              <a:rPr lang="pt-BR" sz="8000" dirty="0"/>
              <a:t>Os sacrifícios antigos eram apenas sobras do verdadeiro sacrifício que Cristo fez em oferecer a sim mesmo em uma única oferta realizando a grande obra da redenção</a:t>
            </a:r>
            <a:r>
              <a:rPr lang="pt-BR" sz="8000" dirty="0" smtClean="0"/>
              <a:t>:</a:t>
            </a:r>
          </a:p>
          <a:p>
            <a:endParaRPr lang="pt-BR" sz="8000" dirty="0"/>
          </a:p>
          <a:p>
            <a:pPr algn="r"/>
            <a:r>
              <a:rPr lang="pt-BR" sz="4000" dirty="0" smtClean="0"/>
              <a:t>                                                                                                             </a:t>
            </a:r>
            <a:endParaRPr lang="pt-BR" sz="4000" dirty="0"/>
          </a:p>
          <a:p>
            <a:pPr algn="r"/>
            <a:endParaRPr lang="pt-BR" sz="4000" dirty="0" smtClean="0"/>
          </a:p>
          <a:p>
            <a:pPr algn="r"/>
            <a:endParaRPr lang="pt-BR" sz="4000" dirty="0"/>
          </a:p>
          <a:p>
            <a:pPr algn="r"/>
            <a:endParaRPr lang="pt-BR" sz="4000" dirty="0" smtClean="0"/>
          </a:p>
          <a:p>
            <a:pPr algn="r"/>
            <a:endParaRPr lang="pt-BR" sz="4000" dirty="0"/>
          </a:p>
          <a:p>
            <a:pPr algn="r"/>
            <a:endParaRPr lang="pt-BR" sz="4000" dirty="0" smtClean="0"/>
          </a:p>
          <a:p>
            <a:pPr algn="r"/>
            <a:endParaRPr lang="pt-BR" sz="4000" dirty="0"/>
          </a:p>
          <a:p>
            <a:pPr algn="r"/>
            <a:endParaRPr lang="pt-BR" sz="4000" dirty="0" smtClean="0"/>
          </a:p>
          <a:p>
            <a:pPr algn="r"/>
            <a:endParaRPr lang="pt-BR" sz="4000" dirty="0"/>
          </a:p>
          <a:p>
            <a:pPr algn="r"/>
            <a:endParaRPr lang="pt-BR" sz="4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8237535" y="6235540"/>
            <a:ext cx="3455701" cy="28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 É SUPERIOR ARÃO E À ORDEM LEVÍTICA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949810" y="5288973"/>
            <a:ext cx="5673436" cy="123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Porque com uma só oblação aperfeiçoou para sempre os que são santificados. Hb.10:14</a:t>
            </a:r>
          </a:p>
        </p:txBody>
      </p:sp>
    </p:spTree>
    <p:extLst>
      <p:ext uri="{BB962C8B-B14F-4D97-AF65-F5344CB8AC3E}">
        <p14:creationId xmlns:p14="http://schemas.microsoft.com/office/powerpoint/2010/main" val="33324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1436</Words>
  <Application>Microsoft Office PowerPoint</Application>
  <PresentationFormat>Widescreen</PresentationFormat>
  <Paragraphs>222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Times New Roman</vt:lpstr>
      <vt:lpstr>Tema do Office</vt:lpstr>
      <vt:lpstr>.</vt:lpstr>
      <vt:lpstr>Apresentação do PowerPoint</vt:lpstr>
      <vt:lpstr>TEXTO AUREO</vt:lpstr>
      <vt:lpstr>A nova Aliança é uma dádiva divina que traz grande responsabilidade</vt:lpstr>
      <vt:lpstr>  ESCOLA BIBLICA     </vt:lpstr>
      <vt:lpstr>Apresentação do PowerPoint</vt:lpstr>
      <vt:lpstr>INTRODUÇÃO</vt:lpstr>
      <vt:lpstr>                                                          </vt:lpstr>
      <vt:lpstr>               I.  A dadiva da nova Aliança                   04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III. As responsabilidades da Nova Aliança </vt:lpstr>
      <vt:lpstr>2. Confiança</vt:lpstr>
      <vt:lpstr>3. Perseverança</vt:lpstr>
      <vt:lpstr>Apresentação do PowerPoint</vt:lpstr>
      <vt:lpstr>Apresentação do PowerPoint</vt:lpstr>
      <vt:lpstr>Meus contatos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ADM-JAIME</dc:creator>
  <cp:lastModifiedBy>Jaime</cp:lastModifiedBy>
  <cp:revision>77</cp:revision>
  <cp:lastPrinted>2018-03-10T20:17:20Z</cp:lastPrinted>
  <dcterms:created xsi:type="dcterms:W3CDTF">2018-01-25T08:49:43Z</dcterms:created>
  <dcterms:modified xsi:type="dcterms:W3CDTF">2018-03-10T20:21:21Z</dcterms:modified>
</cp:coreProperties>
</file>